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3b87404a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3b87404a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3b87404a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3b87404a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3b87404a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3b87404a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3b87404a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3b87404a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3b87404a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3b87404a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3b87404a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3b87404a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3b87404a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3b87404a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3b87404a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3b87404a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3b87404a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3b87404a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3b87404a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3b87404a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3b5829a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3b5829a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3b87404a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3b87404a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3b87404a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3b87404a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3b87404a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3b87404a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3b87404a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3b87404a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3b87404a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3b87404a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3b87404a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3b87404a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3b87404a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3b87404a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3b87404a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3b87404a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3b87404a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3b87404a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3b87404a5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3b87404a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3b5829a6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3b5829a6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3b87404a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3b87404a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3b87404a5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3b87404a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3b87404a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3b87404a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3b87404a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3b87404a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3b87404a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3b87404a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3b87404a5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3b87404a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3b87404a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3b87404a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3b87404a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c3b87404a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3b87404a5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3b87404a5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3b87404a5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3b87404a5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3b87404a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3b87404a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3b87404a5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c3b87404a5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3b87404a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c3b87404a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3b87404a5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c3b87404a5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3b87404a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c3b87404a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3b87404a5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3b87404a5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3b87404a5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3b87404a5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3b87404a5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3b87404a5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3b87404a5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c3b87404a5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3b87404a5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c3b87404a5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3b87404a5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c3b87404a5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3b5829a6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3b5829a6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3b87404a5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c3b87404a5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3b87404a5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3b87404a5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3b87404a5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3b87404a5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3b87404a5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3b87404a5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c3b87404a5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c3b87404a5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3b87404a5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c3b87404a5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3b87404a5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c3b87404a5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3b87404a5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c3b87404a5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3b87404a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3b87404a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3b87404a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3b87404a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3b87404a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3b87404a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3b87404a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3b87404a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NITROGEN RESPONSIVE GENOTYPES (NRGS)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42" y="0"/>
            <a:ext cx="668736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/>
        </p:nvSpPr>
        <p:spPr>
          <a:xfrm>
            <a:off x="0" y="219000"/>
            <a:ext cx="84597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0">
                <a:solidFill>
                  <a:schemeClr val="dk2"/>
                </a:solidFill>
              </a:rPr>
              <a:t>VST-R</a:t>
            </a:r>
            <a:endParaRPr sz="20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/>
        </p:nvSpPr>
        <p:spPr>
          <a:xfrm>
            <a:off x="0" y="219000"/>
            <a:ext cx="91440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9000">
                <a:solidFill>
                  <a:schemeClr val="dk2"/>
                </a:solidFill>
              </a:rPr>
              <a:t>VST-NR</a:t>
            </a:r>
            <a:endParaRPr sz="19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/>
          <p:nvPr/>
        </p:nvSpPr>
        <p:spPr>
          <a:xfrm>
            <a:off x="0" y="985575"/>
            <a:ext cx="9144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0">
                <a:solidFill>
                  <a:schemeClr val="dk2"/>
                </a:solidFill>
              </a:rPr>
              <a:t>raw-RUVs</a:t>
            </a:r>
            <a:endParaRPr sz="14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100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164425" y="8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QUALITY CONTROL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/>
        </p:nvSpPr>
        <p:spPr>
          <a:xfrm>
            <a:off x="428425" y="1713650"/>
            <a:ext cx="852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29422" r="17275" t="1545"/>
          <a:stretch/>
        </p:blipFill>
        <p:spPr>
          <a:xfrm rot="-5400000">
            <a:off x="2757924" y="-1638300"/>
            <a:ext cx="3628151" cy="89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/>
        </p:nvSpPr>
        <p:spPr>
          <a:xfrm>
            <a:off x="0" y="1040325"/>
            <a:ext cx="9144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0">
                <a:solidFill>
                  <a:schemeClr val="dk2"/>
                </a:solidFill>
              </a:rPr>
              <a:t>raw-RUVr</a:t>
            </a:r>
            <a:endParaRPr sz="14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825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8"/>
          <p:cNvSpPr txBox="1"/>
          <p:nvPr/>
        </p:nvSpPr>
        <p:spPr>
          <a:xfrm>
            <a:off x="0" y="1040325"/>
            <a:ext cx="9144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0">
                <a:solidFill>
                  <a:schemeClr val="dk2"/>
                </a:solidFill>
              </a:rPr>
              <a:t>raw-RUVg</a:t>
            </a:r>
            <a:endParaRPr sz="14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0"/>
          <p:cNvSpPr txBox="1"/>
          <p:nvPr/>
        </p:nvSpPr>
        <p:spPr>
          <a:xfrm>
            <a:off x="0" y="1040325"/>
            <a:ext cx="9144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0">
                <a:solidFill>
                  <a:schemeClr val="dk2"/>
                </a:solidFill>
              </a:rPr>
              <a:t>vst</a:t>
            </a:r>
            <a:r>
              <a:rPr lang="pt-BR" sz="14000">
                <a:solidFill>
                  <a:schemeClr val="dk2"/>
                </a:solidFill>
              </a:rPr>
              <a:t>-RUVg</a:t>
            </a:r>
            <a:endParaRPr sz="14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Principal component </a:t>
            </a:r>
            <a:r>
              <a:rPr lang="pt-BR"/>
              <a:t>analysis</a:t>
            </a:r>
            <a:r>
              <a:rPr lang="pt-BR"/>
              <a:t>  (PCA)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400">
                <a:solidFill>
                  <a:schemeClr val="dk1"/>
                </a:solidFill>
              </a:rPr>
              <a:t>Raw</a:t>
            </a:r>
            <a:endParaRPr sz="3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400">
                <a:solidFill>
                  <a:schemeClr val="dk1"/>
                </a:solidFill>
              </a:rPr>
              <a:t>No log transformed</a:t>
            </a:r>
            <a:endParaRPr sz="3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400">
                <a:solidFill>
                  <a:schemeClr val="dk1"/>
                </a:solidFill>
              </a:rPr>
              <a:t>Log transformed (vst)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4"/>
          <p:cNvSpPr txBox="1"/>
          <p:nvPr/>
        </p:nvSpPr>
        <p:spPr>
          <a:xfrm>
            <a:off x="0" y="1040325"/>
            <a:ext cx="9144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0">
                <a:solidFill>
                  <a:schemeClr val="dk2"/>
                </a:solidFill>
              </a:rPr>
              <a:t>vstRUVg-R</a:t>
            </a:r>
            <a:endParaRPr sz="14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7"/>
          <p:cNvSpPr txBox="1"/>
          <p:nvPr/>
        </p:nvSpPr>
        <p:spPr>
          <a:xfrm>
            <a:off x="0" y="1040325"/>
            <a:ext cx="91440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100">
                <a:solidFill>
                  <a:schemeClr val="dk2"/>
                </a:solidFill>
              </a:rPr>
              <a:t>vstRUVg-NR</a:t>
            </a:r>
            <a:endParaRPr sz="1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0"/>
          <p:cNvSpPr txBox="1"/>
          <p:nvPr/>
        </p:nvSpPr>
        <p:spPr>
          <a:xfrm>
            <a:off x="0" y="1040325"/>
            <a:ext cx="91440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100">
                <a:solidFill>
                  <a:schemeClr val="dk2"/>
                </a:solidFill>
              </a:rPr>
              <a:t>vstRUVr</a:t>
            </a:r>
            <a:endParaRPr sz="1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1204600" y="1204400"/>
            <a:ext cx="69813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0"/>
              <a:t>RAW</a:t>
            </a:r>
            <a:endParaRPr sz="20000"/>
          </a:p>
        </p:txBody>
      </p:sp>
      <p:sp>
        <p:nvSpPr>
          <p:cNvPr id="73" name="Google Shape;73;p16"/>
          <p:cNvSpPr txBox="1"/>
          <p:nvPr/>
        </p:nvSpPr>
        <p:spPr>
          <a:xfrm>
            <a:off x="5732350" y="2884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2.343.626x48         RUVr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1.749.044x48         </a:t>
            </a:r>
            <a:r>
              <a:rPr lang="pt-BR">
                <a:solidFill>
                  <a:schemeClr val="dk1"/>
                </a:solidFill>
              </a:rPr>
              <a:t>2.343.626x48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			   402611x49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4"/>
          <p:cNvSpPr txBox="1"/>
          <p:nvPr/>
        </p:nvSpPr>
        <p:spPr>
          <a:xfrm>
            <a:off x="0" y="246400"/>
            <a:ext cx="91440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100">
                <a:solidFill>
                  <a:schemeClr val="dk2"/>
                </a:solidFill>
              </a:rPr>
              <a:t>vstRUVr-R</a:t>
            </a:r>
            <a:endParaRPr sz="1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7"/>
          <p:cNvSpPr txBox="1"/>
          <p:nvPr/>
        </p:nvSpPr>
        <p:spPr>
          <a:xfrm>
            <a:off x="0" y="246400"/>
            <a:ext cx="91440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100">
                <a:solidFill>
                  <a:schemeClr val="dk2"/>
                </a:solidFill>
              </a:rPr>
              <a:t>vstRUVr-NR</a:t>
            </a:r>
            <a:endParaRPr sz="1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92" y="0"/>
            <a:ext cx="668736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0"/>
          <p:cNvSpPr txBox="1"/>
          <p:nvPr/>
        </p:nvSpPr>
        <p:spPr>
          <a:xfrm>
            <a:off x="0" y="246400"/>
            <a:ext cx="91440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100">
                <a:solidFill>
                  <a:schemeClr val="dk2"/>
                </a:solidFill>
              </a:rPr>
              <a:t>vstRUVs</a:t>
            </a:r>
            <a:endParaRPr sz="1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475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4"/>
          <p:cNvSpPr txBox="1"/>
          <p:nvPr/>
        </p:nvSpPr>
        <p:spPr>
          <a:xfrm>
            <a:off x="0" y="246400"/>
            <a:ext cx="91440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100">
                <a:solidFill>
                  <a:schemeClr val="dk2"/>
                </a:solidFill>
              </a:rPr>
              <a:t>vstRUVs-R</a:t>
            </a:r>
            <a:endParaRPr sz="1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7"/>
          <p:cNvSpPr txBox="1"/>
          <p:nvPr/>
        </p:nvSpPr>
        <p:spPr>
          <a:xfrm>
            <a:off x="0" y="246400"/>
            <a:ext cx="91440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100">
                <a:solidFill>
                  <a:schemeClr val="dk2"/>
                </a:solidFill>
              </a:rPr>
              <a:t>vstRUVs-NR</a:t>
            </a:r>
            <a:endParaRPr sz="1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450" y="15240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92" y="0"/>
            <a:ext cx="668736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1204600" y="1204400"/>
            <a:ext cx="69813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0"/>
              <a:t>VST</a:t>
            </a:r>
            <a:endParaRPr sz="20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950" y="0"/>
            <a:ext cx="6291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